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0" r:id="rId4"/>
    <p:sldId id="271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58" r:id="rId13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66"/>
    <a:srgbClr val="FFFF66"/>
    <a:srgbClr val="009900"/>
    <a:srgbClr val="FF9900"/>
    <a:srgbClr val="FC9060"/>
    <a:srgbClr val="FE7F00"/>
    <a:srgbClr val="CC6600"/>
    <a:srgbClr val="FF6600"/>
    <a:srgbClr val="66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89898" autoAdjust="0"/>
  </p:normalViewPr>
  <p:slideViewPr>
    <p:cSldViewPr>
      <p:cViewPr varScale="1">
        <p:scale>
          <a:sx n="68" d="100"/>
          <a:sy n="68" d="100"/>
        </p:scale>
        <p:origin x="-18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B63AC-12AC-46C8-81C2-7B4EC570D0C9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580E2-05ED-47CD-A271-1AEC24B120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8136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580E2-05ED-47CD-A271-1AEC24B1206A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9951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580E2-05ED-47CD-A271-1AEC24B1206A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7773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AD29-3D05-4B00-BEB2-0E38B752F6FB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E32F-89E4-4B89-9290-F7F6F6E3F83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26845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AD29-3D05-4B00-BEB2-0E38B752F6FB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E32F-89E4-4B89-9290-F7F6F6E3F83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9945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AD29-3D05-4B00-BEB2-0E38B752F6FB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E32F-89E4-4B89-9290-F7F6F6E3F83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7428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AD29-3D05-4B00-BEB2-0E38B752F6FB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E32F-89E4-4B89-9290-F7F6F6E3F83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1921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AD29-3D05-4B00-BEB2-0E38B752F6FB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E32F-89E4-4B89-9290-F7F6F6E3F83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3060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AD29-3D05-4B00-BEB2-0E38B752F6FB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E32F-89E4-4B89-9290-F7F6F6E3F83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9302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AD29-3D05-4B00-BEB2-0E38B752F6FB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E32F-89E4-4B89-9290-F7F6F6E3F83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6547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AD29-3D05-4B00-BEB2-0E38B752F6FB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E32F-89E4-4B89-9290-F7F6F6E3F83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3923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AD29-3D05-4B00-BEB2-0E38B752F6FB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E32F-89E4-4B89-9290-F7F6F6E3F83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0524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AD29-3D05-4B00-BEB2-0E38B752F6FB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E32F-89E4-4B89-9290-F7F6F6E3F83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98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AD29-3D05-4B00-BEB2-0E38B752F6FB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E32F-89E4-4B89-9290-F7F6F6E3F83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5998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7AD29-3D05-4B00-BEB2-0E38B752F6FB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E32F-89E4-4B89-9290-F7F6F6E3F83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4768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orito_KK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8" y="1367406"/>
            <a:ext cx="8922142" cy="222424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761689" y="2854159"/>
            <a:ext cx="7382312" cy="595825"/>
          </a:xfrm>
        </p:spPr>
        <p:txBody>
          <a:bodyPr>
            <a:noAutofit/>
          </a:bodyPr>
          <a:lstStyle/>
          <a:p>
            <a:pPr algn="r"/>
            <a:r>
              <a:rPr lang="hu-HU" sz="2700" b="1" dirty="0" smtClean="0">
                <a:solidFill>
                  <a:schemeClr val="bg1"/>
                </a:solidFill>
                <a:latin typeface="Adobe Caslon Pro SmBd"/>
                <a:cs typeface="Adobe Caslon Pro SmBd"/>
              </a:rPr>
              <a:t>Aktualitások</a:t>
            </a:r>
            <a:endParaRPr lang="fr-FR" sz="2700" dirty="0">
              <a:solidFill>
                <a:schemeClr val="bg1"/>
              </a:solidFill>
              <a:latin typeface="Adobe Caslon Pro SmBd"/>
              <a:cs typeface="Adobe Caslon Pro SmBd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25393" y="5278772"/>
            <a:ext cx="4167697" cy="1044196"/>
          </a:xfrm>
        </p:spPr>
        <p:txBody>
          <a:bodyPr anchor="t">
            <a:normAutofit/>
          </a:bodyPr>
          <a:lstStyle/>
          <a:p>
            <a:pPr algn="r"/>
            <a:r>
              <a:rPr lang="hu-HU" sz="2400" b="1" dirty="0" smtClean="0">
                <a:latin typeface="Adobe Caslon Pro"/>
                <a:cs typeface="Adobe Caslon Pro"/>
              </a:rPr>
              <a:t>Hajnal Gabriella</a:t>
            </a:r>
          </a:p>
          <a:p>
            <a:pPr algn="r"/>
            <a:r>
              <a:rPr lang="hu-HU" sz="2000" dirty="0" smtClean="0">
                <a:latin typeface="Adobe Caslon Pro"/>
                <a:cs typeface="Adobe Caslon Pro"/>
              </a:rPr>
              <a:t>szakmai elnökhelyettes</a:t>
            </a:r>
            <a:endParaRPr lang="hu-HU" sz="2000" dirty="0">
              <a:latin typeface="Adobe Caslon Pro"/>
              <a:cs typeface="Adobe Caslon Pro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2330" y="3602384"/>
            <a:ext cx="5918051" cy="59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u-HU" sz="2400" dirty="0" smtClean="0">
              <a:solidFill>
                <a:schemeClr val="bg1">
                  <a:lumMod val="50000"/>
                </a:schemeClr>
              </a:solidFill>
              <a:latin typeface="Adobe Caslon Pro SmBd"/>
              <a:cs typeface="Adobe Caslon Pro SmB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2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_fejlec_KK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5" y="238918"/>
            <a:ext cx="8820324" cy="10240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07829" y="867023"/>
            <a:ext cx="7061215" cy="39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Munkaközösségek, tanszakok</a:t>
            </a:r>
            <a:endParaRPr lang="hu-HU" sz="1800" b="1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1070108" y="1916832"/>
            <a:ext cx="7343555" cy="8094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/>
              <a:t>munkaközösség </a:t>
            </a:r>
            <a:r>
              <a:rPr lang="hu-HU" sz="2000" dirty="0" smtClean="0"/>
              <a:t>vezetők száma</a:t>
            </a:r>
            <a:endParaRPr lang="hu-HU" sz="24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1070108" y="2726289"/>
            <a:ext cx="7343555" cy="8094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tanszakvezetők száma</a:t>
            </a:r>
            <a:endParaRPr lang="hu-HU" sz="24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1475656" y="4032479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Munkaközösségek számának meghatározása</a:t>
            </a:r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4788024" y="3888463"/>
            <a:ext cx="2952328" cy="1008112"/>
          </a:xfrm>
          <a:prstGeom prst="roundRect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u-HU" dirty="0" smtClean="0"/>
              <a:t>Intézmény státuszainak száma osztva 8-cal</a:t>
            </a:r>
            <a:endParaRPr lang="hu-HU" dirty="0"/>
          </a:p>
        </p:txBody>
      </p:sp>
      <p:sp>
        <p:nvSpPr>
          <p:cNvPr id="12" name="Jobbra nyíl 11"/>
          <p:cNvSpPr/>
          <p:nvPr/>
        </p:nvSpPr>
        <p:spPr>
          <a:xfrm>
            <a:off x="4211960" y="4284507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4768407" y="4896575"/>
            <a:ext cx="2952328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i="1" dirty="0" smtClean="0"/>
              <a:t>A munkaközösségek száma intézményenként nem haladhatja meg a 10-et</a:t>
            </a:r>
            <a:endParaRPr lang="hu-HU" sz="1600" i="1" dirty="0"/>
          </a:p>
        </p:txBody>
      </p:sp>
    </p:spTree>
    <p:extLst>
      <p:ext uri="{BB962C8B-B14F-4D97-AF65-F5344CB8AC3E}">
        <p14:creationId xmlns="" xmlns:p14="http://schemas.microsoft.com/office/powerpoint/2010/main" val="40361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Kép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4" y="1407244"/>
            <a:ext cx="9163424" cy="5450756"/>
          </a:xfrm>
          <a:prstGeom prst="rect">
            <a:avLst/>
          </a:prstGeom>
        </p:spPr>
      </p:pic>
      <p:pic>
        <p:nvPicPr>
          <p:cNvPr id="4" name="Picture 5" descr="PPT_fejlec_KK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5" y="238918"/>
            <a:ext cx="8820324" cy="10240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07829" y="867023"/>
            <a:ext cx="7061215" cy="39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Státusszámítás</a:t>
            </a:r>
            <a:endParaRPr lang="hu-HU" sz="1800" b="1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107504" y="2500908"/>
            <a:ext cx="8928992" cy="3232348"/>
            <a:chOff x="594666" y="1772816"/>
            <a:chExt cx="7517878" cy="1762043"/>
          </a:xfrm>
        </p:grpSpPr>
        <p:sp>
          <p:nvSpPr>
            <p:cNvPr id="41" name="Téglalap 40"/>
            <p:cNvSpPr/>
            <p:nvPr/>
          </p:nvSpPr>
          <p:spPr>
            <a:xfrm>
              <a:off x="6736310" y="2276480"/>
              <a:ext cx="1376234" cy="86409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  <a:latin typeface="Freestyle Script" panose="030804020302050B0404" pitchFamily="66" charset="0"/>
                </a:rPr>
                <a:t>igazgatók és </a:t>
              </a:r>
              <a:r>
                <a:rPr lang="hu-HU" sz="2400" smtClean="0">
                  <a:solidFill>
                    <a:schemeClr val="bg1"/>
                  </a:solidFill>
                  <a:latin typeface="Freestyle Script" panose="030804020302050B0404" pitchFamily="66" charset="0"/>
                </a:rPr>
                <a:t>helyettesek </a:t>
              </a:r>
              <a:endParaRPr lang="hu-HU" sz="2400" dirty="0">
                <a:solidFill>
                  <a:schemeClr val="bg1"/>
                </a:solidFill>
                <a:latin typeface="Freestyle Script" panose="030804020302050B0404" pitchFamily="66" charset="0"/>
              </a:endParaRPr>
            </a:p>
          </p:txBody>
        </p:sp>
        <p:grpSp>
          <p:nvGrpSpPr>
            <p:cNvPr id="15" name="Csoportba foglalás 14"/>
            <p:cNvGrpSpPr/>
            <p:nvPr/>
          </p:nvGrpSpPr>
          <p:grpSpPr>
            <a:xfrm>
              <a:off x="594666" y="1772816"/>
              <a:ext cx="5853611" cy="936104"/>
              <a:chOff x="594666" y="1772816"/>
              <a:chExt cx="5853611" cy="936104"/>
            </a:xfrm>
          </p:grpSpPr>
          <p:sp>
            <p:nvSpPr>
              <p:cNvPr id="2" name="Téglalap 1"/>
              <p:cNvSpPr/>
              <p:nvPr/>
            </p:nvSpPr>
            <p:spPr>
              <a:xfrm>
                <a:off x="594666" y="1772816"/>
                <a:ext cx="720823" cy="86409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hu-HU" sz="2400" dirty="0" smtClean="0">
                    <a:solidFill>
                      <a:schemeClr val="bg1"/>
                    </a:solidFill>
                    <a:latin typeface="Freestyle Script" panose="030804020302050B0404" pitchFamily="66" charset="0"/>
                  </a:rPr>
                  <a:t>összes osztály óratömege</a:t>
                </a:r>
                <a:endParaRPr lang="hu-HU" sz="2400" dirty="0">
                  <a:solidFill>
                    <a:schemeClr val="bg1"/>
                  </a:solidFill>
                  <a:latin typeface="Freestyle Script" panose="030804020302050B0404" pitchFamily="66" charset="0"/>
                </a:endParaRPr>
              </a:p>
            </p:txBody>
          </p:sp>
          <p:sp>
            <p:nvSpPr>
              <p:cNvPr id="22" name="Téglalap 21"/>
              <p:cNvSpPr/>
              <p:nvPr/>
            </p:nvSpPr>
            <p:spPr>
              <a:xfrm>
                <a:off x="1611590" y="1772816"/>
                <a:ext cx="1063971" cy="86409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hu-HU" sz="2400" dirty="0" smtClean="0">
                    <a:solidFill>
                      <a:schemeClr val="bg1"/>
                    </a:solidFill>
                    <a:latin typeface="Freestyle Script" panose="030804020302050B0404" pitchFamily="66" charset="0"/>
                  </a:rPr>
                  <a:t>gyakornokok száma</a:t>
                </a:r>
                <a:endParaRPr lang="hu-HU" sz="2400" dirty="0">
                  <a:solidFill>
                    <a:schemeClr val="bg1"/>
                  </a:solidFill>
                  <a:latin typeface="Freestyle Script" panose="030804020302050B0404" pitchFamily="66" charset="0"/>
                </a:endParaRPr>
              </a:p>
            </p:txBody>
          </p:sp>
          <p:sp>
            <p:nvSpPr>
              <p:cNvPr id="24" name="Téglalap 23"/>
              <p:cNvSpPr/>
              <p:nvPr/>
            </p:nvSpPr>
            <p:spPr>
              <a:xfrm>
                <a:off x="3395641" y="1779814"/>
                <a:ext cx="956323" cy="86409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hu-HU" sz="2400" dirty="0" smtClean="0">
                    <a:solidFill>
                      <a:schemeClr val="bg1"/>
                    </a:solidFill>
                    <a:latin typeface="Freestyle Script" panose="030804020302050B0404" pitchFamily="66" charset="0"/>
                  </a:rPr>
                  <a:t>mester-pedagógusok száma</a:t>
                </a:r>
                <a:endParaRPr lang="hu-HU" sz="2400" dirty="0">
                  <a:solidFill>
                    <a:schemeClr val="bg1"/>
                  </a:solidFill>
                  <a:latin typeface="Freestyle Script" panose="030804020302050B0404" pitchFamily="66" charset="0"/>
                </a:endParaRPr>
              </a:p>
            </p:txBody>
          </p:sp>
          <p:sp>
            <p:nvSpPr>
              <p:cNvPr id="32" name="Téglalap 31"/>
              <p:cNvSpPr/>
              <p:nvPr/>
            </p:nvSpPr>
            <p:spPr>
              <a:xfrm>
                <a:off x="5072041" y="1772816"/>
                <a:ext cx="1376234" cy="86409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hu-HU" sz="2400" dirty="0" smtClean="0">
                    <a:solidFill>
                      <a:schemeClr val="bg1"/>
                    </a:solidFill>
                    <a:latin typeface="Freestyle Script" panose="030804020302050B0404" pitchFamily="66" charset="0"/>
                  </a:rPr>
                  <a:t>igazgatók és helyettesek által tanított órák száma</a:t>
                </a:r>
                <a:endParaRPr lang="hu-HU" sz="2400" dirty="0">
                  <a:solidFill>
                    <a:schemeClr val="bg1"/>
                  </a:solidFill>
                  <a:latin typeface="Freestyle Script" panose="030804020302050B0404" pitchFamily="66" charset="0"/>
                </a:endParaRPr>
              </a:p>
            </p:txBody>
          </p:sp>
          <p:sp>
            <p:nvSpPr>
              <p:cNvPr id="33" name="Téglalap 32"/>
              <p:cNvSpPr/>
              <p:nvPr/>
            </p:nvSpPr>
            <p:spPr>
              <a:xfrm>
                <a:off x="2675561" y="1772816"/>
                <a:ext cx="432048" cy="86409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hu-HU" sz="1600" dirty="0" smtClean="0">
                    <a:solidFill>
                      <a:schemeClr val="bg1"/>
                    </a:solidFill>
                    <a:latin typeface="Freestyle Script" panose="030804020302050B0404" pitchFamily="66" charset="0"/>
                  </a:rPr>
                  <a:t>X  </a:t>
                </a:r>
                <a:r>
                  <a:rPr lang="hu-HU" sz="2000" dirty="0" smtClean="0">
                    <a:solidFill>
                      <a:schemeClr val="bg1"/>
                    </a:solidFill>
                    <a:latin typeface="Freestyle Script" panose="030804020302050B0404" pitchFamily="66" charset="0"/>
                  </a:rPr>
                  <a:t>2</a:t>
                </a:r>
                <a:endParaRPr lang="hu-HU" sz="1600" dirty="0">
                  <a:solidFill>
                    <a:schemeClr val="bg1"/>
                  </a:solidFill>
                  <a:latin typeface="Freestyle Script" panose="030804020302050B0404" pitchFamily="66" charset="0"/>
                </a:endParaRPr>
              </a:p>
            </p:txBody>
          </p:sp>
          <p:sp>
            <p:nvSpPr>
              <p:cNvPr id="34" name="Téglalap 33"/>
              <p:cNvSpPr/>
              <p:nvPr/>
            </p:nvSpPr>
            <p:spPr>
              <a:xfrm>
                <a:off x="4351964" y="1779814"/>
                <a:ext cx="432048" cy="86409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hu-HU" sz="1600" dirty="0" smtClean="0">
                    <a:solidFill>
                      <a:schemeClr val="bg1"/>
                    </a:solidFill>
                    <a:latin typeface="Freestyle Script" panose="030804020302050B0404" pitchFamily="66" charset="0"/>
                  </a:rPr>
                  <a:t>X  </a:t>
                </a:r>
                <a:r>
                  <a:rPr lang="hu-HU" sz="2000" dirty="0" smtClean="0">
                    <a:solidFill>
                      <a:schemeClr val="bg1"/>
                    </a:solidFill>
                    <a:latin typeface="Freestyle Script" panose="030804020302050B0404" pitchFamily="66" charset="0"/>
                  </a:rPr>
                  <a:t>4</a:t>
                </a:r>
                <a:endParaRPr lang="hu-HU" sz="1600" dirty="0">
                  <a:solidFill>
                    <a:schemeClr val="bg1"/>
                  </a:solidFill>
                  <a:latin typeface="Freestyle Script" panose="030804020302050B0404" pitchFamily="66" charset="0"/>
                </a:endParaRPr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1315491" y="1772816"/>
                <a:ext cx="288032" cy="86409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hu-HU" sz="2800" dirty="0" smtClean="0">
                    <a:solidFill>
                      <a:schemeClr val="bg1"/>
                    </a:solidFill>
                    <a:latin typeface="Freestyle Script" panose="030804020302050B0404" pitchFamily="66" charset="0"/>
                  </a:rPr>
                  <a:t>+</a:t>
                </a:r>
                <a:endParaRPr lang="hu-HU" sz="2800" dirty="0">
                  <a:solidFill>
                    <a:schemeClr val="bg1"/>
                  </a:solidFill>
                  <a:latin typeface="Freestyle Script" panose="030804020302050B0404" pitchFamily="66" charset="0"/>
                </a:endParaRPr>
              </a:p>
            </p:txBody>
          </p:sp>
          <p:sp>
            <p:nvSpPr>
              <p:cNvPr id="6" name="Nagy zárójel 5"/>
              <p:cNvSpPr/>
              <p:nvPr/>
            </p:nvSpPr>
            <p:spPr>
              <a:xfrm>
                <a:off x="1603522" y="1772816"/>
                <a:ext cx="1504087" cy="864096"/>
              </a:xfrm>
              <a:prstGeom prst="bracketPair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  <a:latin typeface="Freestyle Script" panose="030804020302050B0404" pitchFamily="66" charset="0"/>
                </a:endParaRPr>
              </a:p>
            </p:txBody>
          </p:sp>
          <p:sp>
            <p:nvSpPr>
              <p:cNvPr id="38" name="Nagy zárójel 37"/>
              <p:cNvSpPr/>
              <p:nvPr/>
            </p:nvSpPr>
            <p:spPr>
              <a:xfrm>
                <a:off x="3395641" y="1779814"/>
                <a:ext cx="1388372" cy="864096"/>
              </a:xfrm>
              <a:prstGeom prst="bracketPair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  <a:latin typeface="Freestyle Script" panose="030804020302050B0404" pitchFamily="66" charset="0"/>
                </a:endParaRPr>
              </a:p>
            </p:txBody>
          </p:sp>
          <p:sp>
            <p:nvSpPr>
              <p:cNvPr id="39" name="Téglalap 38"/>
              <p:cNvSpPr/>
              <p:nvPr/>
            </p:nvSpPr>
            <p:spPr>
              <a:xfrm>
                <a:off x="3107609" y="1772816"/>
                <a:ext cx="288032" cy="86409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hu-HU" sz="2800" dirty="0" smtClean="0">
                    <a:solidFill>
                      <a:schemeClr val="bg1"/>
                    </a:solidFill>
                    <a:latin typeface="Freestyle Script" panose="030804020302050B0404" pitchFamily="66" charset="0"/>
                  </a:rPr>
                  <a:t>+</a:t>
                </a:r>
                <a:endParaRPr lang="hu-HU" sz="2800" dirty="0">
                  <a:solidFill>
                    <a:schemeClr val="bg1"/>
                  </a:solidFill>
                  <a:latin typeface="Freestyle Script" panose="030804020302050B0404" pitchFamily="66" charset="0"/>
                </a:endParaRPr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4784011" y="1772816"/>
                <a:ext cx="288032" cy="86409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hu-HU" sz="2800" dirty="0" smtClean="0">
                    <a:solidFill>
                      <a:schemeClr val="bg1"/>
                    </a:solidFill>
                    <a:latin typeface="Freestyle Script" panose="030804020302050B0404" pitchFamily="66" charset="0"/>
                  </a:rPr>
                  <a:t>-</a:t>
                </a:r>
                <a:endParaRPr lang="hu-HU" sz="2800" dirty="0">
                  <a:solidFill>
                    <a:schemeClr val="bg1"/>
                  </a:solidFill>
                  <a:latin typeface="Freestyle Script" panose="030804020302050B0404" pitchFamily="66" charset="0"/>
                </a:endParaRPr>
              </a:p>
            </p:txBody>
          </p:sp>
          <p:cxnSp>
            <p:nvCxnSpPr>
              <p:cNvPr id="8" name="Egyenes összekötő 7"/>
              <p:cNvCxnSpPr/>
              <p:nvPr/>
            </p:nvCxnSpPr>
            <p:spPr>
              <a:xfrm flipH="1">
                <a:off x="594666" y="2708920"/>
                <a:ext cx="5853611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églalap 41"/>
            <p:cNvSpPr/>
            <p:nvPr/>
          </p:nvSpPr>
          <p:spPr>
            <a:xfrm>
              <a:off x="6448276" y="2276872"/>
              <a:ext cx="288032" cy="86409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hu-HU" sz="2800" dirty="0" smtClean="0">
                  <a:solidFill>
                    <a:schemeClr val="bg1"/>
                  </a:solidFill>
                  <a:latin typeface="Freestyle Script" panose="030804020302050B0404" pitchFamily="66" charset="0"/>
                </a:rPr>
                <a:t>+</a:t>
              </a:r>
              <a:endParaRPr lang="hu-HU" sz="2800" dirty="0">
                <a:solidFill>
                  <a:schemeClr val="bg1"/>
                </a:solidFill>
                <a:latin typeface="Freestyle Script" panose="030804020302050B0404" pitchFamily="66" charset="0"/>
              </a:endParaRPr>
            </a:p>
          </p:txBody>
        </p:sp>
        <p:sp>
          <p:nvSpPr>
            <p:cNvPr id="44" name="Téglalap 43"/>
            <p:cNvSpPr/>
            <p:nvPr/>
          </p:nvSpPr>
          <p:spPr>
            <a:xfrm>
              <a:off x="2951448" y="2780928"/>
              <a:ext cx="1440160" cy="75393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hu-HU" sz="3200" dirty="0" smtClean="0">
                  <a:solidFill>
                    <a:schemeClr val="bg1"/>
                  </a:solidFill>
                  <a:latin typeface="Freestyle Script" panose="030804020302050B0404" pitchFamily="66" charset="0"/>
                </a:rPr>
                <a:t>22</a:t>
              </a:r>
              <a:endParaRPr lang="hu-HU" sz="2000" dirty="0">
                <a:solidFill>
                  <a:schemeClr val="bg1"/>
                </a:solidFill>
                <a:latin typeface="Freestyle Script" panose="030804020302050B0404" pitchFamily="66" charset="0"/>
              </a:endParaRPr>
            </a:p>
          </p:txBody>
        </p:sp>
      </p:grpSp>
      <p:sp>
        <p:nvSpPr>
          <p:cNvPr id="45" name="Téglalap 44"/>
          <p:cNvSpPr/>
          <p:nvPr/>
        </p:nvSpPr>
        <p:spPr>
          <a:xfrm>
            <a:off x="467544" y="1628800"/>
            <a:ext cx="3744416" cy="86409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3200" u="sng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Státuszok számításának alapja</a:t>
            </a:r>
            <a:endParaRPr lang="hu-HU" sz="2800" u="sng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20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orito_KK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8" y="1367406"/>
            <a:ext cx="8922142" cy="22242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19672" y="2854159"/>
            <a:ext cx="7382312" cy="59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3000" b="1" dirty="0" smtClean="0">
                <a:solidFill>
                  <a:schemeClr val="bg1"/>
                </a:solidFill>
                <a:latin typeface="Adobe Caslon Pro SmBd"/>
                <a:cs typeface="Adobe Caslon Pro SmBd"/>
              </a:rPr>
              <a:t>Köszönöm a megtisztelő figyelmet!</a:t>
            </a:r>
            <a:endParaRPr lang="fr-FR" sz="3000" dirty="0">
              <a:solidFill>
                <a:schemeClr val="bg1"/>
              </a:solidFill>
              <a:latin typeface="Adobe Caslon Pro SmBd"/>
              <a:cs typeface="Adobe Caslon Pro SmB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1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_fejlec_KK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5" y="238918"/>
            <a:ext cx="8820324" cy="10240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07829" y="867023"/>
            <a:ext cx="7061215" cy="39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Nyugdíjas pedagógusok</a:t>
            </a:r>
            <a:endParaRPr lang="hu-HU" sz="1800" b="1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467544" y="1700808"/>
            <a:ext cx="8280920" cy="2808072"/>
            <a:chOff x="467544" y="1700808"/>
            <a:chExt cx="8280920" cy="2808072"/>
          </a:xfrm>
        </p:grpSpPr>
        <p:sp>
          <p:nvSpPr>
            <p:cNvPr id="17" name="Téglalap 16"/>
            <p:cNvSpPr/>
            <p:nvPr/>
          </p:nvSpPr>
          <p:spPr>
            <a:xfrm>
              <a:off x="467544" y="1700808"/>
              <a:ext cx="3096344" cy="6480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" name="Téglalap 1"/>
            <p:cNvSpPr/>
            <p:nvPr/>
          </p:nvSpPr>
          <p:spPr>
            <a:xfrm>
              <a:off x="467545" y="2348880"/>
              <a:ext cx="3096344" cy="10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Továbbfoglalkoztatott nyugdíjas pedagógusokkal betöltött státuszok</a:t>
              </a:r>
              <a:endParaRPr lang="hu-HU" dirty="0"/>
            </a:p>
          </p:txBody>
        </p:sp>
        <p:sp>
          <p:nvSpPr>
            <p:cNvPr id="12" name="Téglalap 11"/>
            <p:cNvSpPr/>
            <p:nvPr/>
          </p:nvSpPr>
          <p:spPr>
            <a:xfrm>
              <a:off x="467544" y="3428880"/>
              <a:ext cx="3096344" cy="10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Nyugdíjas óraadók által tanított órák</a:t>
              </a:r>
              <a:endParaRPr lang="hu-HU" dirty="0"/>
            </a:p>
          </p:txBody>
        </p:sp>
        <p:sp>
          <p:nvSpPr>
            <p:cNvPr id="18" name="Téglalap 17"/>
            <p:cNvSpPr/>
            <p:nvPr/>
          </p:nvSpPr>
          <p:spPr>
            <a:xfrm>
              <a:off x="3563888" y="1700808"/>
              <a:ext cx="2592288" cy="64807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</a:rPr>
                <a:t>országos összesen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6156176" y="1700808"/>
              <a:ext cx="2592288" cy="64807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</a:rPr>
                <a:t>tankerületi központonkénti átlag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3563888" y="2348880"/>
              <a:ext cx="2592288" cy="108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164,0</a:t>
              </a: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6156176" y="2348880"/>
              <a:ext cx="2592288" cy="108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2,8</a:t>
              </a: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3563888" y="3428880"/>
              <a:ext cx="2592288" cy="108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9064,0</a:t>
              </a:r>
            </a:p>
          </p:txBody>
        </p:sp>
        <p:sp>
          <p:nvSpPr>
            <p:cNvPr id="25" name="Téglalap 24"/>
            <p:cNvSpPr/>
            <p:nvPr/>
          </p:nvSpPr>
          <p:spPr>
            <a:xfrm>
              <a:off x="6156176" y="3428880"/>
              <a:ext cx="2592288" cy="108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153,6</a:t>
              </a:r>
            </a:p>
          </p:txBody>
        </p:sp>
      </p:grpSp>
      <p:sp>
        <p:nvSpPr>
          <p:cNvPr id="21" name="Lekerekített téglalap 20"/>
          <p:cNvSpPr/>
          <p:nvPr/>
        </p:nvSpPr>
        <p:spPr>
          <a:xfrm>
            <a:off x="467545" y="4869240"/>
            <a:ext cx="8280920" cy="72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dirty="0" smtClean="0"/>
              <a:t>A felmérés nem terjedt ki a pedagógiai szakszolgálatokra és az </a:t>
            </a:r>
            <a:r>
              <a:rPr lang="hu-HU" dirty="0" err="1" smtClean="0"/>
              <a:t>EGYMI-kre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146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_fejlec_KK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5" y="238918"/>
            <a:ext cx="8820324" cy="10240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07829" y="867023"/>
            <a:ext cx="7061215" cy="39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Nyugdíjas pedagógusok</a:t>
            </a:r>
            <a:endParaRPr lang="hu-HU" sz="1800" b="1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  <p:pic>
        <p:nvPicPr>
          <p:cNvPr id="4100" name="Picture 4" descr="C:\Users\KovacsTG\Pictures\Térképek\Betöltetlen státuszok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5921"/>
            <a:ext cx="9144000" cy="6467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KovacsTG\Pictures\Térképek\Betöltetlen státuszok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16" y="5657850"/>
            <a:ext cx="2481263" cy="1200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KovacsTG\Pictures\Térképek\Betöltetlen státuszok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49" y="4656073"/>
            <a:ext cx="1530350" cy="1011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736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KovacsTG\Pictures\Térképek\Betöltetlen státuszok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3"/>
          <a:stretch/>
        </p:blipFill>
        <p:spPr bwMode="auto">
          <a:xfrm>
            <a:off x="251520" y="828059"/>
            <a:ext cx="8424642" cy="6057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PT_fejlec_KK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5" y="238918"/>
            <a:ext cx="8820324" cy="10240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07829" y="867023"/>
            <a:ext cx="7061215" cy="39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Nyugdíjas pedagógusok</a:t>
            </a:r>
            <a:endParaRPr lang="hu-HU" sz="1800" b="1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  <p:pic>
        <p:nvPicPr>
          <p:cNvPr id="4098" name="Picture 2" descr="C:\Users\KovacsTG\Pictures\Térképek\Betöltetlen státuszok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16" y="5657850"/>
            <a:ext cx="2481263" cy="1200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vacsTG\Pictures\Térképek\Betöltetlen státuszok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49" y="4656073"/>
            <a:ext cx="1530350" cy="1011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746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Jobbra nyíl 20"/>
          <p:cNvSpPr/>
          <p:nvPr/>
        </p:nvSpPr>
        <p:spPr>
          <a:xfrm rot="2356014">
            <a:off x="5078004" y="3999293"/>
            <a:ext cx="576064" cy="2880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Jobbra nyíl 22"/>
          <p:cNvSpPr/>
          <p:nvPr/>
        </p:nvSpPr>
        <p:spPr>
          <a:xfrm rot="19243986" flipH="1">
            <a:off x="3788280" y="3999292"/>
            <a:ext cx="576064" cy="2880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Picture 5" descr="PPT_fejlec_KK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5" y="238918"/>
            <a:ext cx="8820324" cy="10240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07829" y="867023"/>
            <a:ext cx="7061215" cy="39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Differenciált </a:t>
            </a:r>
            <a:r>
              <a:rPr lang="hu-HU" sz="1800" b="1" dirty="0">
                <a:solidFill>
                  <a:srgbClr val="FFFFFF"/>
                </a:solidFill>
                <a:latin typeface="Adobe Caslon Pro"/>
                <a:cs typeface="Adobe Caslon Pro"/>
              </a:rPr>
              <a:t>illetményemelés</a:t>
            </a:r>
          </a:p>
        </p:txBody>
      </p:sp>
      <p:sp>
        <p:nvSpPr>
          <p:cNvPr id="10" name="Téglalap 9"/>
          <p:cNvSpPr/>
          <p:nvPr/>
        </p:nvSpPr>
        <p:spPr>
          <a:xfrm>
            <a:off x="971673" y="1812110"/>
            <a:ext cx="7524328" cy="536770"/>
          </a:xfrm>
          <a:prstGeom prst="rect">
            <a:avLst/>
          </a:prstGeom>
          <a:solidFill>
            <a:srgbClr val="F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2017. szeptember 1-jétől (</a:t>
            </a:r>
            <a:r>
              <a:rPr lang="hu-HU" dirty="0" err="1" smtClean="0"/>
              <a:t>Nkt</a:t>
            </a:r>
            <a:r>
              <a:rPr lang="hu-HU" dirty="0" smtClean="0"/>
              <a:t>. 65. § (1a) lehetősége nyílik az intézményeknek a differenciált illetmény emelésre</a:t>
            </a:r>
            <a:endParaRPr lang="hu-HU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3086781" y="2924944"/>
            <a:ext cx="3294112" cy="936104"/>
          </a:xfrm>
          <a:prstGeom prst="roundRect">
            <a:avLst/>
          </a:prstGeom>
          <a:solidFill>
            <a:srgbClr val="FE7F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béremelésre szánt összeg felhasználásáról az intézmények döntenek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971600" y="4437112"/>
            <a:ext cx="3294112" cy="1152128"/>
          </a:xfrm>
          <a:prstGeom prst="roundRect">
            <a:avLst/>
          </a:prstGeom>
          <a:solidFill>
            <a:srgbClr val="FE7F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kompetencia és teljesítményalapú értékelés alapján </a:t>
            </a:r>
            <a:r>
              <a:rPr lang="hu-HU" b="1" u="sng" dirty="0" smtClean="0"/>
              <a:t>eltérő juttatások </a:t>
            </a:r>
            <a:r>
              <a:rPr lang="hu-HU" dirty="0" smtClean="0"/>
              <a:t>a pedagógusoknak</a:t>
            </a:r>
            <a:endParaRPr lang="hu-HU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5100638" y="4437112"/>
            <a:ext cx="3294112" cy="1152128"/>
          </a:xfrm>
          <a:prstGeom prst="roundRect">
            <a:avLst/>
          </a:prstGeom>
          <a:solidFill>
            <a:srgbClr val="FE7F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u="sng" dirty="0" smtClean="0"/>
              <a:t>egyenlő mértékben osztják el </a:t>
            </a:r>
            <a:r>
              <a:rPr lang="hu-HU" dirty="0" smtClean="0"/>
              <a:t>a forrást a pedagógusok között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058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_fejlec_KK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5" y="238918"/>
            <a:ext cx="8820324" cy="10240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07829" y="867023"/>
            <a:ext cx="7061215" cy="39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Differenciált </a:t>
            </a:r>
            <a:r>
              <a:rPr lang="hu-HU" sz="1800" b="1" dirty="0">
                <a:solidFill>
                  <a:srgbClr val="FFFFFF"/>
                </a:solidFill>
                <a:latin typeface="Adobe Caslon Pro"/>
                <a:cs typeface="Adobe Caslon Pro"/>
              </a:rPr>
              <a:t>illetményemelés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79512" y="2905473"/>
            <a:ext cx="8816809" cy="2755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dirty="0" smtClean="0"/>
              <a:t>a pedagógus szakmai és módszertani felkészültsége,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dirty="0" smtClean="0"/>
              <a:t>egyéni bánásmód megvalósítása és integrációs tevékenység különösen a HH, SNI és BTMN tanulók esetében,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dirty="0" smtClean="0"/>
              <a:t>osztályfőnöki munka minősége,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dirty="0" smtClean="0"/>
              <a:t>az iskola partnereivel való kapcsolattartás,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dirty="0" smtClean="0"/>
              <a:t>közösségépítés,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dirty="0" smtClean="0"/>
              <a:t>kulturális tevékenység, szervezőmunka,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dirty="0" smtClean="0"/>
              <a:t>kommunikáció a tanulókkal és pedagóguskollégákkal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179512" y="2564904"/>
            <a:ext cx="3754007" cy="340569"/>
          </a:xfrm>
          <a:prstGeom prst="rect">
            <a:avLst/>
          </a:prstGeom>
          <a:solidFill>
            <a:srgbClr val="F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Javasolt értékelési szempontok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79512" y="1753345"/>
            <a:ext cx="8816809" cy="6567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differenciált </a:t>
            </a:r>
            <a:r>
              <a:rPr lang="hu-HU" dirty="0"/>
              <a:t>illetmény </a:t>
            </a:r>
            <a:r>
              <a:rPr lang="hu-HU" dirty="0" smtClean="0"/>
              <a:t> megállapítására az intézményvezető tesz javaslatot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tankerületi igazgató (munkáltató) határozza meg (az intézményvezető egyetértésével)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79512" y="1412776"/>
            <a:ext cx="3754007" cy="340569"/>
          </a:xfrm>
          <a:prstGeom prst="rect">
            <a:avLst/>
          </a:prstGeom>
          <a:solidFill>
            <a:srgbClr val="F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differenciált illetmény megállapítása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179511" y="5805264"/>
            <a:ext cx="8816809" cy="648072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</a:t>
            </a:r>
            <a:r>
              <a:rPr lang="hu-HU" dirty="0"/>
              <a:t>nevelő és oktató munkát közvetlenül </a:t>
            </a:r>
            <a:r>
              <a:rPr lang="hu-HU" dirty="0" smtClean="0"/>
              <a:t>segítők (NOKS) bérrendezése/életpálya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8119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_fejlec_KK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5" y="238918"/>
            <a:ext cx="8820324" cy="10240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07829" y="867023"/>
            <a:ext cx="7061215" cy="39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Pedagógusokat megillető pótlékok megállapítása</a:t>
            </a:r>
            <a:endParaRPr lang="hu-HU" sz="1800" b="1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01950" y="1452070"/>
            <a:ext cx="7524328" cy="2683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Pedagógus pótlékok az </a:t>
            </a:r>
            <a:r>
              <a:rPr lang="hu-HU" dirty="0" err="1" smtClean="0"/>
              <a:t>Nkt</a:t>
            </a:r>
            <a:r>
              <a:rPr lang="hu-HU" dirty="0" smtClean="0"/>
              <a:t>. 8. melléklete alapján</a:t>
            </a:r>
            <a:endParaRPr lang="hu-HU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323675" y="1916832"/>
            <a:ext cx="8352928" cy="2160240"/>
            <a:chOff x="323675" y="1916832"/>
            <a:chExt cx="8352928" cy="2160240"/>
          </a:xfrm>
        </p:grpSpPr>
        <p:sp>
          <p:nvSpPr>
            <p:cNvPr id="2" name="Téglalap 1"/>
            <p:cNvSpPr/>
            <p:nvPr/>
          </p:nvSpPr>
          <p:spPr>
            <a:xfrm>
              <a:off x="323675" y="1916832"/>
              <a:ext cx="4320480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Pótlék megnevezése</a:t>
              </a:r>
              <a:endParaRPr lang="hu-HU" dirty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323675" y="2276872"/>
              <a:ext cx="4320480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intézményvezetői</a:t>
              </a:r>
              <a:endParaRPr lang="hu-HU" dirty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323675" y="2636912"/>
              <a:ext cx="4320480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osztályfőnöki/kollégiumban csoportvezetői</a:t>
              </a:r>
              <a:endParaRPr lang="hu-HU" dirty="0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323675" y="2996952"/>
              <a:ext cx="4320480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munkaközösség-vezetői</a:t>
              </a:r>
              <a:endParaRPr lang="hu-HU" dirty="0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3675" y="3356992"/>
              <a:ext cx="4320480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intézményvezető-helyettesi</a:t>
              </a:r>
              <a:endParaRPr lang="hu-HU" dirty="0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323675" y="3717032"/>
              <a:ext cx="4320480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gyakorlati oktatás-vezetői</a:t>
              </a: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4644155" y="1916832"/>
              <a:ext cx="2016224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Pótlék alsó határa</a:t>
              </a:r>
              <a:endParaRPr lang="hu-HU" dirty="0"/>
            </a:p>
          </p:txBody>
        </p:sp>
        <p:sp>
          <p:nvSpPr>
            <p:cNvPr id="15" name="Téglalap 14"/>
            <p:cNvSpPr/>
            <p:nvPr/>
          </p:nvSpPr>
          <p:spPr>
            <a:xfrm>
              <a:off x="4644155" y="2276872"/>
              <a:ext cx="2016224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40</a:t>
              </a:r>
              <a:endParaRPr lang="hu-HU" dirty="0"/>
            </a:p>
          </p:txBody>
        </p:sp>
        <p:sp>
          <p:nvSpPr>
            <p:cNvPr id="17" name="Téglalap 16"/>
            <p:cNvSpPr/>
            <p:nvPr/>
          </p:nvSpPr>
          <p:spPr>
            <a:xfrm>
              <a:off x="4644155" y="2636912"/>
              <a:ext cx="2016224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10</a:t>
              </a:r>
              <a:endParaRPr lang="hu-HU" dirty="0"/>
            </a:p>
          </p:txBody>
        </p:sp>
        <p:sp>
          <p:nvSpPr>
            <p:cNvPr id="18" name="Téglalap 17"/>
            <p:cNvSpPr/>
            <p:nvPr/>
          </p:nvSpPr>
          <p:spPr>
            <a:xfrm>
              <a:off x="4644155" y="2996952"/>
              <a:ext cx="2016224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5</a:t>
              </a:r>
              <a:endParaRPr lang="hu-HU" dirty="0"/>
            </a:p>
          </p:txBody>
        </p:sp>
        <p:sp>
          <p:nvSpPr>
            <p:cNvPr id="19" name="Téglalap 18"/>
            <p:cNvSpPr/>
            <p:nvPr/>
          </p:nvSpPr>
          <p:spPr>
            <a:xfrm>
              <a:off x="4644155" y="3356992"/>
              <a:ext cx="2016224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20</a:t>
              </a:r>
              <a:endParaRPr lang="hu-HU" dirty="0"/>
            </a:p>
          </p:txBody>
        </p:sp>
        <p:sp>
          <p:nvSpPr>
            <p:cNvPr id="20" name="Téglalap 19"/>
            <p:cNvSpPr/>
            <p:nvPr/>
          </p:nvSpPr>
          <p:spPr>
            <a:xfrm>
              <a:off x="4644155" y="3717032"/>
              <a:ext cx="2016224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20</a:t>
              </a: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6660379" y="1916832"/>
              <a:ext cx="2016224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Pótlék felső határa</a:t>
              </a:r>
              <a:endParaRPr lang="hu-HU" dirty="0"/>
            </a:p>
          </p:txBody>
        </p:sp>
        <p:sp>
          <p:nvSpPr>
            <p:cNvPr id="22" name="Téglalap 21"/>
            <p:cNvSpPr/>
            <p:nvPr/>
          </p:nvSpPr>
          <p:spPr>
            <a:xfrm>
              <a:off x="6660379" y="2276872"/>
              <a:ext cx="2016224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80</a:t>
              </a:r>
              <a:endParaRPr lang="hu-HU" dirty="0"/>
            </a:p>
          </p:txBody>
        </p:sp>
        <p:sp>
          <p:nvSpPr>
            <p:cNvPr id="23" name="Téglalap 22"/>
            <p:cNvSpPr/>
            <p:nvPr/>
          </p:nvSpPr>
          <p:spPr>
            <a:xfrm>
              <a:off x="6660379" y="2636912"/>
              <a:ext cx="2016224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30</a:t>
              </a:r>
              <a:endParaRPr lang="hu-HU" dirty="0"/>
            </a:p>
          </p:txBody>
        </p:sp>
        <p:sp>
          <p:nvSpPr>
            <p:cNvPr id="24" name="Téglalap 23"/>
            <p:cNvSpPr/>
            <p:nvPr/>
          </p:nvSpPr>
          <p:spPr>
            <a:xfrm>
              <a:off x="6660379" y="2996952"/>
              <a:ext cx="2016224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10</a:t>
              </a:r>
              <a:endParaRPr lang="hu-HU" dirty="0"/>
            </a:p>
          </p:txBody>
        </p:sp>
        <p:sp>
          <p:nvSpPr>
            <p:cNvPr id="25" name="Téglalap 24"/>
            <p:cNvSpPr/>
            <p:nvPr/>
          </p:nvSpPr>
          <p:spPr>
            <a:xfrm>
              <a:off x="6660379" y="3356992"/>
              <a:ext cx="2016224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40</a:t>
              </a:r>
              <a:endParaRPr lang="hu-HU" dirty="0"/>
            </a:p>
          </p:txBody>
        </p:sp>
        <p:sp>
          <p:nvSpPr>
            <p:cNvPr id="26" name="Téglalap 25"/>
            <p:cNvSpPr/>
            <p:nvPr/>
          </p:nvSpPr>
          <p:spPr>
            <a:xfrm>
              <a:off x="6660379" y="3717032"/>
              <a:ext cx="2016224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40</a:t>
              </a:r>
            </a:p>
          </p:txBody>
        </p:sp>
      </p:grpSp>
      <p:sp>
        <p:nvSpPr>
          <p:cNvPr id="27" name="Téglalap 26"/>
          <p:cNvSpPr/>
          <p:nvPr/>
        </p:nvSpPr>
        <p:spPr>
          <a:xfrm>
            <a:off x="235749" y="4329658"/>
            <a:ext cx="8656731" cy="1944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 smtClean="0"/>
              <a:t>A 2017/2018. tanévben az alábbi pótlékok esetében is lehetőség van a pótlék alsó és felső határa közötti munkáltatói döntésen alapuló differenciálásra: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dirty="0" smtClean="0"/>
              <a:t>osztályfőnöki (kollégiumban csoportvezetői)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dirty="0" smtClean="0"/>
              <a:t>munkaközösség-vezetői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dirty="0" smtClean="0"/>
              <a:t>intézményvezető-helyettesi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dirty="0" smtClean="0"/>
              <a:t>gyakorlati oktatás vezetői</a:t>
            </a:r>
          </a:p>
        </p:txBody>
      </p:sp>
    </p:spTree>
    <p:extLst>
      <p:ext uri="{BB962C8B-B14F-4D97-AF65-F5344CB8AC3E}">
        <p14:creationId xmlns="" xmlns:p14="http://schemas.microsoft.com/office/powerpoint/2010/main" val="314804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_fejlec_KK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5" y="238918"/>
            <a:ext cx="8820324" cy="10240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07829" y="867023"/>
            <a:ext cx="7061215" cy="39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Pedagógusokat megillető pótlékok megállapítása</a:t>
            </a:r>
            <a:endParaRPr lang="hu-HU" sz="1800" b="1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79511" y="1753345"/>
            <a:ext cx="8816809" cy="8835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 smtClean="0"/>
              <a:t>A pótlékok költségvetési tervezésénél irányadó az állományban lévő pedagógusokat megillető pótlékok középértéke.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dirty="0" smtClean="0"/>
              <a:t>Pl. osztályfőnöki pótlék esetén: 20 %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79510" y="1412776"/>
            <a:ext cx="5256585" cy="3405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Pótlékok költségvetési forrásának tervezése 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79509" y="3193505"/>
            <a:ext cx="8816809" cy="1099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pótlék megállapítására az intézményvezető tesz javaslatot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tankerületi igazgató (munkáltató) határozza meg (az intézményvezető egyetértésével)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az </a:t>
            </a:r>
            <a:r>
              <a:rPr lang="hu-HU" b="1" dirty="0"/>
              <a:t>értékelési szempontsort </a:t>
            </a:r>
            <a:r>
              <a:rPr lang="hu-HU" dirty="0"/>
              <a:t>az intézmény vezetője dolgozza ki, a helyi érdekképviseleti szerv véleményezi és a nevelőtestület hagyja jóvá</a:t>
            </a:r>
          </a:p>
        </p:txBody>
      </p:sp>
      <p:sp>
        <p:nvSpPr>
          <p:cNvPr id="10" name="Téglalap 9"/>
          <p:cNvSpPr/>
          <p:nvPr/>
        </p:nvSpPr>
        <p:spPr>
          <a:xfrm>
            <a:off x="179509" y="2852936"/>
            <a:ext cx="5256585" cy="3405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Pótlék mértékének megállapítása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179511" y="4851120"/>
            <a:ext cx="8816809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 smtClean="0"/>
              <a:t>A pótlék megállapításáról a tankerületi igazgató (munkáltató) dönt (az intézményvezető véleményének ismeretében)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179511" y="4509120"/>
            <a:ext cx="5256585" cy="34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Intézményvezető- helyettes pótlékának megállapítása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71388" y="6021288"/>
            <a:ext cx="8816809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 smtClean="0"/>
              <a:t>A tanulólétszám szerint az eddig gyakorlatnak megfelelően történik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171388" y="5679288"/>
            <a:ext cx="5256585" cy="34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Intézményvezető </a:t>
            </a:r>
            <a:r>
              <a:rPr lang="hu-HU" dirty="0"/>
              <a:t>pótlékának megállapítása</a:t>
            </a:r>
          </a:p>
        </p:txBody>
      </p:sp>
    </p:spTree>
    <p:extLst>
      <p:ext uri="{BB962C8B-B14F-4D97-AF65-F5344CB8AC3E}">
        <p14:creationId xmlns="" xmlns:p14="http://schemas.microsoft.com/office/powerpoint/2010/main" val="11661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vacsTG\Pictures\hátté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4938"/>
            <a:ext cx="9036495" cy="530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PT_fejlec_KK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5" y="238918"/>
            <a:ext cx="8820324" cy="10240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07829" y="867023"/>
            <a:ext cx="7061215" cy="39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Pedagógusokat megillető pótlékok megállapítása</a:t>
            </a:r>
            <a:endParaRPr lang="hu-HU" sz="1800" b="1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1889521" y="2586484"/>
            <a:ext cx="5490791" cy="1584176"/>
          </a:xfrm>
          <a:prstGeom prst="roundRect">
            <a:avLst/>
          </a:prstGeom>
          <a:solidFill>
            <a:srgbClr val="6699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Alapfokú művészetoktatási intézményekben az osztályfőnöki pótlékok helyzete</a:t>
            </a:r>
            <a:endParaRPr lang="hu-HU" sz="2800" dirty="0"/>
          </a:p>
        </p:txBody>
      </p:sp>
    </p:spTree>
    <p:extLst>
      <p:ext uri="{BB962C8B-B14F-4D97-AF65-F5344CB8AC3E}">
        <p14:creationId xmlns="" xmlns:p14="http://schemas.microsoft.com/office/powerpoint/2010/main" val="292376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422</Words>
  <Application>Microsoft Office PowerPoint</Application>
  <PresentationFormat>Diavetítés a képernyőre (4:3 oldalarány)</PresentationFormat>
  <Paragraphs>95</Paragraphs>
  <Slides>12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Aktualitások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</vt:vector>
  </TitlesOfParts>
  <Company>Klebersberg Intézményfenntartó Központ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állami intézményfenntartás új modellje</dc:title>
  <dc:creator>Kovács Tamás Gábor</dc:creator>
  <cp:lastModifiedBy>horvath.karina</cp:lastModifiedBy>
  <cp:revision>51</cp:revision>
  <cp:lastPrinted>2017-09-14T05:58:03Z</cp:lastPrinted>
  <dcterms:created xsi:type="dcterms:W3CDTF">2017-05-09T10:44:17Z</dcterms:created>
  <dcterms:modified xsi:type="dcterms:W3CDTF">2017-09-21T12:32:40Z</dcterms:modified>
</cp:coreProperties>
</file>